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4"/>
  </p:notesMasterIdLst>
  <p:sldIdLst>
    <p:sldId id="256" r:id="rId2"/>
    <p:sldId id="669" r:id="rId3"/>
    <p:sldId id="723" r:id="rId4"/>
    <p:sldId id="682" r:id="rId5"/>
    <p:sldId id="683" r:id="rId6"/>
    <p:sldId id="684" r:id="rId7"/>
    <p:sldId id="685" r:id="rId8"/>
    <p:sldId id="686" r:id="rId9"/>
    <p:sldId id="687" r:id="rId10"/>
    <p:sldId id="688" r:id="rId11"/>
    <p:sldId id="724" r:id="rId12"/>
    <p:sldId id="722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17" autoAdjust="0"/>
    <p:restoredTop sz="94622" autoAdjust="0"/>
  </p:normalViewPr>
  <p:slideViewPr>
    <p:cSldViewPr>
      <p:cViewPr varScale="1">
        <p:scale>
          <a:sx n="102" d="100"/>
          <a:sy n="102" d="100"/>
        </p:scale>
        <p:origin x="882" y="10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6925B0-922F-4828-84EB-0DF837AA9F0B}" type="datetimeFigureOut">
              <a:rPr lang="en-US" smtClean="0"/>
              <a:t>8/8/2025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CB385E-408D-4944-8CAD-49125B1CF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366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B385E-408D-4944-8CAD-49125B1CF0D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325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1" y="0"/>
            <a:ext cx="12191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355848"/>
            <a:ext cx="107696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1828800"/>
            <a:ext cx="107696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8798560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 bwMode="ltGray">
          <a:xfrm>
            <a:off x="8863584" y="0"/>
            <a:ext cx="33528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274641"/>
            <a:ext cx="25400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1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20796" y="6377460"/>
            <a:ext cx="511520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5448"/>
            <a:ext cx="10972800" cy="1252728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12192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9744" y="118872"/>
            <a:ext cx="10684256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7552" y="1828800"/>
            <a:ext cx="10696448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773936"/>
            <a:ext cx="53848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73936"/>
            <a:ext cx="53848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98988"/>
            <a:ext cx="5386917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49512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698988"/>
            <a:ext cx="5389033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49512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784" y="152400"/>
            <a:ext cx="3364992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5837" y="1743134"/>
            <a:ext cx="7894188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784" y="1730018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5448"/>
            <a:ext cx="3366867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71741" y="1484808"/>
            <a:ext cx="8329863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728216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19456" y="1170432"/>
            <a:ext cx="3364992" cy="201168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47744" y="1170432"/>
            <a:ext cx="6925056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19104" y="1170432"/>
            <a:ext cx="978485" cy="20116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7" name="Rectangle 6"/>
          <p:cNvSpPr/>
          <p:nvPr/>
        </p:nvSpPr>
        <p:spPr bwMode="ltGray">
          <a:xfrm>
            <a:off x="1" y="1"/>
            <a:ext cx="12191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75192"/>
            <a:ext cx="109728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76999"/>
            <a:ext cx="28448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20796" y="6476999"/>
            <a:ext cx="7343625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39195" y="6476999"/>
            <a:ext cx="978485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5562600"/>
            <a:ext cx="8382000" cy="685800"/>
          </a:xfrm>
        </p:spPr>
        <p:txBody>
          <a:bodyPr>
            <a:noAutofit/>
          </a:bodyPr>
          <a:lstStyle/>
          <a:p>
            <a:pPr algn="ctr"/>
            <a:r>
              <a:rPr lang="sr-Latn-RS" sz="2800" dirty="0">
                <a:solidFill>
                  <a:schemeClr val="tx1"/>
                </a:solidFill>
              </a:rPr>
              <a:t>STANDARDIZACIJA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743200" y="5562600"/>
            <a:ext cx="6934200" cy="911352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62823" y="36922"/>
            <a:ext cx="8324177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53417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201400" cy="5410200"/>
          </a:xfrm>
        </p:spPr>
        <p:txBody>
          <a:bodyPr>
            <a:normAutofit/>
          </a:bodyPr>
          <a:lstStyle/>
          <a:p>
            <a:pPr marL="1526286" lvl="5" indent="-352425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sz="2400" b="1" dirty="0">
                <a:latin typeface="Corbel" pitchFamily="34" charset="0"/>
              </a:rPr>
              <a:t>Operativno-tehničke pripreme</a:t>
            </a:r>
          </a:p>
          <a:p>
            <a:pPr marL="1173861" lvl="5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900" dirty="0">
              <a:latin typeface="Corbel" pitchFamily="34" charset="0"/>
            </a:endParaRPr>
          </a:p>
          <a:p>
            <a:pPr marL="1928622" lvl="7" indent="-352425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endParaRPr lang="sr-Latn-RS" sz="2400" dirty="0">
              <a:latin typeface="Corbel" pitchFamily="34" charset="0"/>
            </a:endParaRPr>
          </a:p>
          <a:p>
            <a:pPr marL="1928622" lvl="7" indent="-352425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dirty="0">
                <a:latin typeface="Corbel" pitchFamily="34" charset="0"/>
              </a:rPr>
              <a:t>pripremiti preduslove za realizaciju budućih specijalnih emisija</a:t>
            </a:r>
            <a:endParaRPr lang="sr-Latn-RS" sz="2400" dirty="0">
              <a:latin typeface="Corbel" pitchFamily="34" charset="0"/>
            </a:endParaRPr>
          </a:p>
          <a:p>
            <a:pPr marL="1928622" lvl="7" indent="-352425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endParaRPr lang="vi-VN" sz="2400" dirty="0">
              <a:latin typeface="Corbel" pitchFamily="34" charset="0"/>
            </a:endParaRPr>
          </a:p>
          <a:p>
            <a:pPr marL="1928622" lvl="7" indent="-352425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dirty="0">
                <a:latin typeface="Corbel" pitchFamily="34" charset="0"/>
              </a:rPr>
              <a:t>definisati i formirati punkt u okviru studijskog prostora koji je u svakom trenutku spreman za realizaciju </a:t>
            </a:r>
          </a:p>
          <a:p>
            <a:pPr marL="2619375" lvl="7" indent="-28575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r>
              <a:rPr lang="vi-VN" sz="2400" dirty="0">
                <a:latin typeface="Corbel" pitchFamily="34" charset="0"/>
              </a:rPr>
              <a:t>stalna postavka dekora (voditelj + tri gosta)</a:t>
            </a:r>
          </a:p>
          <a:p>
            <a:pPr marL="2619375" lvl="7" indent="-28575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r>
              <a:rPr lang="vi-VN" sz="2400" dirty="0">
                <a:latin typeface="Corbel" pitchFamily="34" charset="0"/>
              </a:rPr>
              <a:t>stalna postavka svetla</a:t>
            </a:r>
          </a:p>
          <a:p>
            <a:pPr marL="2619375" lvl="7" indent="-28575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r>
              <a:rPr lang="vi-VN" sz="2400" dirty="0">
                <a:latin typeface="Corbel" pitchFamily="34" charset="0"/>
              </a:rPr>
              <a:t>utvrđene i obeležene pozicije za postavku kamera</a:t>
            </a:r>
          </a:p>
          <a:p>
            <a:pPr marL="1928622" lvl="7" indent="-352425">
              <a:spcBef>
                <a:spcPts val="0"/>
              </a:spcBef>
              <a:buSzPct val="80000"/>
              <a:buFont typeface="Wingdings 2"/>
              <a:buChar char=""/>
            </a:pPr>
            <a:endParaRPr lang="sr-Latn-RS" sz="11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Vanredne situacije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4741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D6649C-65BB-6076-118C-9132D47462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81FCA7-C534-9FB7-058E-8A12639ADC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" y="1447800"/>
            <a:ext cx="11201400" cy="5410200"/>
          </a:xfrm>
        </p:spPr>
        <p:txBody>
          <a:bodyPr>
            <a:normAutofit/>
          </a:bodyPr>
          <a:lstStyle/>
          <a:p>
            <a:pPr marL="1526286" lvl="5" indent="-352425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sz="2400" b="1" dirty="0">
                <a:latin typeface="Corbel" pitchFamily="34" charset="0"/>
              </a:rPr>
              <a:t>Operativno-tehničke pripreme</a:t>
            </a:r>
          </a:p>
          <a:p>
            <a:pPr marL="1173861" lvl="5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900" dirty="0">
              <a:latin typeface="Corbel" pitchFamily="34" charset="0"/>
            </a:endParaRPr>
          </a:p>
          <a:p>
            <a:pPr marL="1576197" lvl="7" indent="0">
              <a:spcBef>
                <a:spcPts val="0"/>
              </a:spcBef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1928622" lvl="7" indent="-352425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endParaRPr lang="sr-Latn-RS" sz="2400" dirty="0">
              <a:latin typeface="Corbel" pitchFamily="34" charset="0"/>
            </a:endParaRPr>
          </a:p>
          <a:p>
            <a:pPr marL="1928622" lvl="7" indent="-352425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dirty="0">
                <a:latin typeface="Corbel" pitchFamily="34" charset="0"/>
              </a:rPr>
              <a:t>ostvariti kontakte sa policijom i vojskom, i precizirati eventualne potrebe za buduću realizaciju</a:t>
            </a:r>
          </a:p>
          <a:p>
            <a:pPr marL="2619375" lvl="7" indent="-285750"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r>
              <a:rPr lang="vi-VN" sz="2400" dirty="0">
                <a:latin typeface="Corbel" pitchFamily="34" charset="0"/>
              </a:rPr>
              <a:t>prevoz ENG ekipe policijskim prevozom do odredišta (avion, helikopter, brod, čamac, specijalno ili terensko vozilo)</a:t>
            </a:r>
          </a:p>
          <a:p>
            <a:pPr marL="1928622" lvl="7" indent="-352425">
              <a:spcBef>
                <a:spcPts val="0"/>
              </a:spcBef>
              <a:buSzPct val="80000"/>
              <a:buFont typeface="Wingdings 2"/>
              <a:buChar char=""/>
            </a:pPr>
            <a:endParaRPr lang="sr-Latn-RS" sz="1100" dirty="0">
              <a:latin typeface="Corbel" pitchFamily="34" charset="0"/>
            </a:endParaRPr>
          </a:p>
          <a:p>
            <a:pPr marL="1928622" lvl="7" indent="-352425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400" dirty="0">
                <a:latin typeface="Corbel" pitchFamily="34" charset="0"/>
              </a:rPr>
              <a:t>ostvariti kontakte sa inostranim TV stanicama, novinskim kućama, našim ljudima u inostranstvu i precizirati eventualne potrebe za buduću realizaciju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443A5593-E1FE-B294-E534-C14421D650B5}"/>
              </a:ext>
            </a:extLst>
          </p:cNvPr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Vanredne situacije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5604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3200" y="76200"/>
            <a:ext cx="6705600" cy="670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5164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895350" lvl="2" indent="-352425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endParaRPr lang="sr-Latn-RS" sz="1800" dirty="0">
              <a:latin typeface="Corbel" pitchFamily="34" charset="0"/>
            </a:endParaRPr>
          </a:p>
          <a:p>
            <a:pPr marL="1343025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Vanredne situacije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4666" y="1485900"/>
            <a:ext cx="9482667" cy="533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77086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11201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895350" lvl="2" indent="-352425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endParaRPr lang="sr-Latn-RS" sz="1800" dirty="0">
              <a:latin typeface="Corbel" pitchFamily="34" charset="0"/>
            </a:endParaRPr>
          </a:p>
          <a:p>
            <a:pPr marL="895350" lvl="2" indent="-352425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vi-VN" dirty="0">
                <a:latin typeface="Corbel" pitchFamily="34" charset="0"/>
              </a:rPr>
              <a:t>Procedure koje treba uspostaviti kako bi TV centar bio u mogućnosti da u vanrednim situacijama proizvodi i emituje programske sadržaje koji su inicirani vanrednim događajima</a:t>
            </a:r>
            <a:endParaRPr lang="sr-Latn-RS" dirty="0">
              <a:latin typeface="Corbel" pitchFamily="34" charset="0"/>
            </a:endParaRPr>
          </a:p>
          <a:p>
            <a:pPr marL="895350" lvl="2" indent="-352425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895350" lvl="2" indent="-352425">
              <a:spcBef>
                <a:spcPts val="0"/>
              </a:spcBef>
              <a:buClrTx/>
              <a:buSzPct val="80000"/>
              <a:buFont typeface="Wingdings" pitchFamily="2" charset="2"/>
              <a:buChar char="q"/>
            </a:pPr>
            <a:r>
              <a:rPr lang="sr-Latn-RS" b="1" u="sng" dirty="0">
                <a:solidFill>
                  <a:srgbClr val="C00000"/>
                </a:solidFill>
                <a:latin typeface="Corbel" pitchFamily="34" charset="0"/>
              </a:rPr>
              <a:t>ŠTA								</a:t>
            </a:r>
          </a:p>
          <a:p>
            <a:pPr marL="895350" lvl="2" indent="-352425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895350" lvl="2" indent="-352425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vi-VN" dirty="0">
                <a:latin typeface="Corbel" pitchFamily="34" charset="0"/>
              </a:rPr>
              <a:t>Definisati događaje po kriterijumima koji pripadaju faktoru - vanredna situacija:</a:t>
            </a:r>
            <a:endParaRPr lang="sr-Latn-RS" dirty="0">
              <a:latin typeface="Corbel" pitchFamily="34" charset="0"/>
            </a:endParaRPr>
          </a:p>
          <a:p>
            <a:pPr marL="1619250" lvl="2" indent="-457200">
              <a:lnSpc>
                <a:spcPct val="150000"/>
              </a:lnSpc>
              <a:spcBef>
                <a:spcPts val="0"/>
              </a:spcBef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sr-Latn-RS" dirty="0">
                <a:latin typeface="Corbel" pitchFamily="34" charset="0"/>
              </a:rPr>
              <a:t>Iznenadni događaj koji se upravo dešava</a:t>
            </a:r>
          </a:p>
          <a:p>
            <a:pPr marL="1619250" lvl="2" indent="-457200">
              <a:lnSpc>
                <a:spcPct val="150000"/>
              </a:lnSpc>
              <a:spcBef>
                <a:spcPts val="0"/>
              </a:spcBef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sr-Latn-RS" dirty="0">
                <a:latin typeface="Corbel" pitchFamily="34" charset="0"/>
              </a:rPr>
              <a:t>Najavljeni događaj koji će se desiti</a:t>
            </a:r>
            <a:endParaRPr lang="vi-VN" dirty="0">
              <a:latin typeface="Corbel" pitchFamily="34" charset="0"/>
            </a:endParaRPr>
          </a:p>
          <a:p>
            <a:pPr marL="1343025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52400" y="76200"/>
            <a:ext cx="99060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Vanredne situacije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0028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10363200" cy="5410200"/>
          </a:xfrm>
        </p:spPr>
        <p:txBody>
          <a:bodyPr>
            <a:normAutofit/>
          </a:bodyPr>
          <a:lstStyle/>
          <a:p>
            <a:pPr marL="1619250" lvl="2" indent="-457200">
              <a:lnSpc>
                <a:spcPct val="150000"/>
              </a:lnSpc>
              <a:spcBef>
                <a:spcPts val="0"/>
              </a:spcBef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sr-Latn-RS" b="1" dirty="0">
                <a:solidFill>
                  <a:srgbClr val="C00000"/>
                </a:solidFill>
                <a:latin typeface="Corbel" pitchFamily="34" charset="0"/>
              </a:rPr>
              <a:t>Iznenadni događaj koji se upravo dešava</a:t>
            </a:r>
          </a:p>
          <a:p>
            <a:pPr marL="2238375" lvl="2" indent="-352425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dirty="0">
                <a:latin typeface="Corbel" pitchFamily="34" charset="0"/>
              </a:rPr>
              <a:t>vremenska nepogoda katastrofalnih razmera </a:t>
            </a:r>
          </a:p>
          <a:p>
            <a:pPr marL="2238375" lvl="2" indent="-352425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dirty="0">
                <a:latin typeface="Corbel" pitchFamily="34" charset="0"/>
              </a:rPr>
              <a:t>zemljotres</a:t>
            </a:r>
          </a:p>
          <a:p>
            <a:pPr marL="2238375" lvl="2" indent="-352425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dirty="0">
                <a:latin typeface="Corbel" pitchFamily="34" charset="0"/>
              </a:rPr>
              <a:t>poplave</a:t>
            </a:r>
          </a:p>
          <a:p>
            <a:pPr marL="2238375" lvl="2" indent="-352425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dirty="0">
                <a:latin typeface="Corbel" pitchFamily="34" charset="0"/>
              </a:rPr>
              <a:t>erupcija vulkana</a:t>
            </a:r>
          </a:p>
          <a:p>
            <a:pPr marL="2238375" lvl="2" indent="-352425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dirty="0">
                <a:latin typeface="Corbel" pitchFamily="34" charset="0"/>
              </a:rPr>
              <a:t>državni udar</a:t>
            </a:r>
          </a:p>
          <a:p>
            <a:pPr marL="2238375" lvl="2" indent="-352425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dirty="0">
                <a:latin typeface="Corbel" pitchFamily="34" charset="0"/>
              </a:rPr>
              <a:t>građanski sukobi</a:t>
            </a:r>
          </a:p>
          <a:p>
            <a:pPr marL="2238375" lvl="2" indent="-352425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dirty="0">
                <a:latin typeface="Corbel" pitchFamily="34" charset="0"/>
              </a:rPr>
              <a:t>međudržavni sukob</a:t>
            </a:r>
          </a:p>
          <a:p>
            <a:pPr marL="2238375" lvl="2" indent="-352425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dirty="0">
                <a:latin typeface="Corbel" pitchFamily="34" charset="0"/>
              </a:rPr>
              <a:t>atentat na javnu ličnost</a:t>
            </a:r>
          </a:p>
          <a:p>
            <a:pPr marL="2238375" lvl="2" indent="-352425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dirty="0">
                <a:latin typeface="Corbel" pitchFamily="34" charset="0"/>
              </a:rPr>
              <a:t>teroristički napad</a:t>
            </a:r>
          </a:p>
          <a:p>
            <a:pPr marL="2238375" lvl="2" indent="-352425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dirty="0">
                <a:latin typeface="Corbel" pitchFamily="34" charset="0"/>
              </a:rPr>
              <a:t>vanredni događaji proglašeni od strane nadležnih institucija</a:t>
            </a:r>
          </a:p>
          <a:p>
            <a:pPr marL="1343025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Vanredne situacije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6037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500"/>
                            </p:stCondLst>
                            <p:childTnLst>
                              <p:par>
                                <p:cTn id="26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000"/>
                            </p:stCondLst>
                            <p:childTnLst>
                              <p:par>
                                <p:cTn id="31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7500"/>
                            </p:stCondLst>
                            <p:childTnLst>
                              <p:par>
                                <p:cTn id="36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0"/>
                            </p:stCondLst>
                            <p:childTnLst>
                              <p:par>
                                <p:cTn id="41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500"/>
                            </p:stCondLst>
                            <p:childTnLst>
                              <p:par>
                                <p:cTn id="46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2000"/>
                            </p:stCondLst>
                            <p:childTnLst>
                              <p:par>
                                <p:cTn id="51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3500"/>
                            </p:stCondLst>
                            <p:childTnLst>
                              <p:par>
                                <p:cTn id="56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6586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1162050" lvl="2" indent="0">
              <a:lnSpc>
                <a:spcPct val="150000"/>
              </a:lnSpc>
              <a:spcBef>
                <a:spcPts val="0"/>
              </a:spcBef>
              <a:buClr>
                <a:schemeClr val="tx1"/>
              </a:buClr>
              <a:buSzPct val="100000"/>
              <a:buNone/>
            </a:pPr>
            <a:endParaRPr lang="sr-Latn-RS" sz="1800" dirty="0">
              <a:latin typeface="Corbel" pitchFamily="34" charset="0"/>
            </a:endParaRPr>
          </a:p>
          <a:p>
            <a:pPr marL="1619250" lvl="2" indent="-457200">
              <a:lnSpc>
                <a:spcPct val="150000"/>
              </a:lnSpc>
              <a:spcBef>
                <a:spcPts val="0"/>
              </a:spcBef>
              <a:buClr>
                <a:schemeClr val="tx1"/>
              </a:buClr>
              <a:buSzPct val="100000"/>
              <a:buFont typeface="+mj-lt"/>
              <a:buAutoNum type="arabicPeriod" startAt="2"/>
            </a:pPr>
            <a:r>
              <a:rPr lang="vi-VN" b="1" dirty="0">
                <a:solidFill>
                  <a:srgbClr val="C00000"/>
                </a:solidFill>
                <a:latin typeface="Corbel" pitchFamily="34" charset="0"/>
              </a:rPr>
              <a:t>Najavljeni događaj koji će se desiti</a:t>
            </a:r>
          </a:p>
          <a:p>
            <a:pPr marL="2238375" lvl="2" indent="-352425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dirty="0">
                <a:latin typeface="Corbel" pitchFamily="34" charset="0"/>
              </a:rPr>
              <a:t>vanredni skupovi građana, političkih stranaka, udruženja, delegacija, državnih organa…</a:t>
            </a:r>
          </a:p>
          <a:p>
            <a:pPr marL="2238375" lvl="2" indent="-352425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dirty="0">
                <a:latin typeface="Corbel" pitchFamily="34" charset="0"/>
              </a:rPr>
              <a:t>muzički događaji</a:t>
            </a:r>
          </a:p>
          <a:p>
            <a:pPr marL="2238375" lvl="2" indent="-352425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dirty="0">
                <a:latin typeface="Corbel" pitchFamily="34" charset="0"/>
              </a:rPr>
              <a:t>sportski događaji</a:t>
            </a:r>
          </a:p>
          <a:p>
            <a:pPr marL="2238375" lvl="2" indent="-352425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dirty="0">
                <a:latin typeface="Corbel" pitchFamily="34" charset="0"/>
              </a:rPr>
              <a:t>kulturni događaji</a:t>
            </a:r>
          </a:p>
          <a:p>
            <a:pPr marL="2238375" lvl="2" indent="-352425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dirty="0">
                <a:latin typeface="Corbel" pitchFamily="34" charset="0"/>
              </a:rPr>
              <a:t>……….</a:t>
            </a:r>
          </a:p>
          <a:p>
            <a:pPr marL="1343025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Vanredne situacije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3919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500"/>
                            </p:stCondLst>
                            <p:childTnLst>
                              <p:par>
                                <p:cTn id="26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000"/>
                            </p:stCondLst>
                            <p:childTnLst>
                              <p:par>
                                <p:cTn id="31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118872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895350" lvl="2" indent="-352425">
              <a:spcBef>
                <a:spcPts val="0"/>
              </a:spcBef>
              <a:buClrTx/>
              <a:buSzPct val="80000"/>
              <a:buFont typeface="Wingdings" pitchFamily="2" charset="2"/>
              <a:buChar char="q"/>
            </a:pPr>
            <a:r>
              <a:rPr lang="sr-Latn-RS" b="1" u="sng" dirty="0">
                <a:solidFill>
                  <a:srgbClr val="C00000"/>
                </a:solidFill>
                <a:latin typeface="Corbel" pitchFamily="34" charset="0"/>
              </a:rPr>
              <a:t>KO								</a:t>
            </a:r>
          </a:p>
          <a:p>
            <a:pPr marL="895350" lvl="2" indent="-352425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1100" dirty="0">
              <a:latin typeface="Corbel" pitchFamily="34" charset="0"/>
            </a:endParaRPr>
          </a:p>
          <a:p>
            <a:pPr marL="895350" lvl="2" indent="-352425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pl-PL" dirty="0">
                <a:latin typeface="Corbel" pitchFamily="34" charset="0"/>
              </a:rPr>
              <a:t>Ko prati i reaguje za kriterijum 1, ko odlučuje za kriterijum 2:</a:t>
            </a:r>
          </a:p>
          <a:p>
            <a:pPr marL="1526286" lvl="5" indent="-352425"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sr-Latn-RS" sz="2400" b="1" dirty="0">
                <a:solidFill>
                  <a:srgbClr val="C00000"/>
                </a:solidFill>
                <a:latin typeface="Corbel" pitchFamily="34" charset="0"/>
              </a:rPr>
              <a:t>Kriterijum 1</a:t>
            </a:r>
          </a:p>
          <a:p>
            <a:pPr marL="1928622" lvl="7" indent="-352425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dirty="0">
                <a:latin typeface="Corbel" pitchFamily="34" charset="0"/>
              </a:rPr>
              <a:t>DESK informativnog programa</a:t>
            </a:r>
          </a:p>
          <a:p>
            <a:pPr marL="1576197" lvl="7" indent="0">
              <a:spcBef>
                <a:spcPts val="0"/>
              </a:spcBef>
              <a:buSzPct val="80000"/>
              <a:buNone/>
            </a:pPr>
            <a:r>
              <a:rPr lang="sr-Latn-RS" sz="2400" dirty="0">
                <a:latin typeface="Corbel" pitchFamily="34" charset="0"/>
              </a:rPr>
              <a:t>	  </a:t>
            </a:r>
            <a:r>
              <a:rPr lang="vi-VN" sz="2400" dirty="0">
                <a:latin typeface="Corbel" pitchFamily="34" charset="0"/>
              </a:rPr>
              <a:t>(u slučaju dojave događaja, DESK pristupa proveri dobijene informacije)</a:t>
            </a:r>
          </a:p>
          <a:p>
            <a:pPr marL="1576197" lvl="7" indent="0">
              <a:spcBef>
                <a:spcPts val="0"/>
              </a:spcBef>
              <a:buSzPct val="80000"/>
              <a:buNone/>
            </a:pPr>
            <a:endParaRPr lang="sr-Latn-RS" sz="4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524000" lvl="3" indent="-361950"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vi-VN" sz="2400" b="1" dirty="0">
                <a:solidFill>
                  <a:srgbClr val="C00000"/>
                </a:solidFill>
                <a:latin typeface="Corbel" pitchFamily="34" charset="0"/>
              </a:rPr>
              <a:t>Kriterijum </a:t>
            </a:r>
            <a:r>
              <a:rPr lang="sr-Latn-RS" sz="2400" b="1" dirty="0">
                <a:solidFill>
                  <a:srgbClr val="C00000"/>
                </a:solidFill>
                <a:latin typeface="Corbel" pitchFamily="34" charset="0"/>
              </a:rPr>
              <a:t>2</a:t>
            </a:r>
            <a:endParaRPr lang="vi-VN" sz="2400" b="1" dirty="0">
              <a:solidFill>
                <a:srgbClr val="C00000"/>
              </a:solidFill>
              <a:latin typeface="Corbel" pitchFamily="34" charset="0"/>
            </a:endParaRPr>
          </a:p>
          <a:p>
            <a:pPr marL="1809750" lvl="3" indent="-2857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pl-PL" sz="2400" dirty="0">
                <a:latin typeface="Corbel" pitchFamily="34" charset="0"/>
              </a:rPr>
              <a:t>direktor TV</a:t>
            </a:r>
          </a:p>
          <a:p>
            <a:pPr marL="1809750" lvl="3" indent="-2857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pl-PL" sz="2400" dirty="0">
                <a:latin typeface="Corbel" pitchFamily="34" charset="0"/>
              </a:rPr>
              <a:t>glavni i odgovorni urednik programa</a:t>
            </a:r>
          </a:p>
          <a:p>
            <a:pPr marL="1809750" lvl="3" indent="-2857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pl-PL" sz="2400" dirty="0">
                <a:latin typeface="Corbel" pitchFamily="34" charset="0"/>
              </a:rPr>
              <a:t>odgovorni urednik redakcije </a:t>
            </a: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i="1" dirty="0">
                <a:latin typeface="Corbel" pitchFamily="34" charset="0"/>
              </a:rPr>
              <a:t>*** u slučaju da inicijativa krene iz redakcije obavezno poštovati vertikalu hijerarhije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i="1" dirty="0">
                <a:latin typeface="Corbel" pitchFamily="34" charset="0"/>
              </a:rPr>
              <a:t>*** događaj prati odgovarajući program i njemu odgovarajuća redakcija</a:t>
            </a: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Vanredne situacije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8526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887200" cy="5410200"/>
          </a:xfrm>
        </p:spPr>
        <p:txBody>
          <a:bodyPr>
            <a:normAutofit fontScale="92500" lnSpcReduction="20000"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600" dirty="0">
              <a:latin typeface="Corbel" pitchFamily="34" charset="0"/>
            </a:endParaRPr>
          </a:p>
          <a:p>
            <a:pPr marL="895350" lvl="2" indent="-352425">
              <a:spcBef>
                <a:spcPts val="0"/>
              </a:spcBef>
              <a:buClrTx/>
              <a:buSzPct val="80000"/>
              <a:buFont typeface="Wingdings" pitchFamily="2" charset="2"/>
              <a:buChar char="q"/>
            </a:pPr>
            <a:r>
              <a:rPr lang="sr-Latn-RS" sz="2600" b="1" u="sng" dirty="0">
                <a:solidFill>
                  <a:srgbClr val="C00000"/>
                </a:solidFill>
                <a:latin typeface="Corbel" pitchFamily="34" charset="0"/>
              </a:rPr>
              <a:t>KAKO								</a:t>
            </a:r>
          </a:p>
          <a:p>
            <a:pPr marL="542925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800" dirty="0">
              <a:latin typeface="Corbel" pitchFamily="34" charset="0"/>
            </a:endParaRPr>
          </a:p>
          <a:p>
            <a:pPr marL="1526286" lvl="5" indent="-352425"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sr-Latn-RS" sz="2600" dirty="0">
                <a:latin typeface="Corbel" pitchFamily="34" charset="0"/>
              </a:rPr>
              <a:t>Kriterijum 1 – </a:t>
            </a:r>
            <a:r>
              <a:rPr lang="sr-Latn-RS" sz="2600" b="1" dirty="0">
                <a:solidFill>
                  <a:srgbClr val="C00000"/>
                </a:solidFill>
                <a:latin typeface="Corbel" pitchFamily="34" charset="0"/>
              </a:rPr>
              <a:t>reaguj pa odlučuj</a:t>
            </a:r>
          </a:p>
          <a:p>
            <a:pPr marL="1173861" lvl="5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800" dirty="0">
              <a:latin typeface="Corbel" pitchFamily="34" charset="0"/>
            </a:endParaRPr>
          </a:p>
          <a:p>
            <a:pPr marL="1928622" lvl="7" indent="-352425" algn="just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600" dirty="0">
                <a:latin typeface="Corbel" pitchFamily="34" charset="0"/>
              </a:rPr>
              <a:t>novinar DESK-a saznaje za događaj i obaveštava šefa deska i dežurnog urednika</a:t>
            </a:r>
            <a:endParaRPr lang="sr-Latn-RS" sz="2600" dirty="0">
              <a:latin typeface="Corbel" pitchFamily="34" charset="0"/>
            </a:endParaRPr>
          </a:p>
          <a:p>
            <a:pPr marL="1576197" lvl="7" indent="0" algn="just">
              <a:spcBef>
                <a:spcPts val="0"/>
              </a:spcBef>
              <a:buClrTx/>
              <a:buSzPct val="80000"/>
              <a:buNone/>
            </a:pPr>
            <a:endParaRPr lang="vi-VN" sz="1100" dirty="0">
              <a:latin typeface="Corbel" pitchFamily="34" charset="0"/>
            </a:endParaRPr>
          </a:p>
          <a:p>
            <a:pPr marL="1928622" lvl="7" indent="-352425" algn="just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600" dirty="0">
                <a:latin typeface="Corbel" pitchFamily="34" charset="0"/>
              </a:rPr>
              <a:t>šef DESK-a zadužuje novinare da potvrde validnost dobijene informacije o događaju</a:t>
            </a:r>
            <a:endParaRPr lang="sr-Latn-RS" sz="2600" dirty="0">
              <a:latin typeface="Corbel" pitchFamily="34" charset="0"/>
            </a:endParaRPr>
          </a:p>
          <a:p>
            <a:pPr marL="1576197" lvl="7" indent="0" algn="just">
              <a:spcBef>
                <a:spcPts val="0"/>
              </a:spcBef>
              <a:buClrTx/>
              <a:buSzPct val="80000"/>
              <a:buNone/>
            </a:pPr>
            <a:endParaRPr lang="vi-VN" sz="1100" dirty="0">
              <a:latin typeface="Corbel" pitchFamily="34" charset="0"/>
            </a:endParaRPr>
          </a:p>
          <a:p>
            <a:pPr marL="1928622" lvl="7" indent="-352425" algn="just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600" dirty="0">
                <a:latin typeface="Corbel" pitchFamily="34" charset="0"/>
              </a:rPr>
              <a:t>po utvrđivanju validnosti događaja obaveštava se odgovorni urednik informativnog programa</a:t>
            </a:r>
            <a:endParaRPr lang="sr-Latn-RS" sz="2600" dirty="0">
              <a:latin typeface="Corbel" pitchFamily="34" charset="0"/>
            </a:endParaRPr>
          </a:p>
          <a:p>
            <a:pPr marL="1576197" lvl="7" indent="0" algn="just">
              <a:spcBef>
                <a:spcPts val="0"/>
              </a:spcBef>
              <a:buClrTx/>
              <a:buSzPct val="80000"/>
              <a:buNone/>
            </a:pPr>
            <a:endParaRPr lang="vi-VN" sz="1100" dirty="0">
              <a:latin typeface="Corbel" pitchFamily="34" charset="0"/>
            </a:endParaRPr>
          </a:p>
          <a:p>
            <a:pPr marL="1928622" lvl="7" indent="-352425" algn="just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600" dirty="0">
                <a:latin typeface="Corbel" pitchFamily="34" charset="0"/>
              </a:rPr>
              <a:t>izdaje se nalog o emitovanju krola – NAJNOVIJA VEST </a:t>
            </a:r>
            <a:endParaRPr lang="sr-Latn-RS" sz="2600" dirty="0">
              <a:latin typeface="Corbel" pitchFamily="34" charset="0"/>
            </a:endParaRPr>
          </a:p>
          <a:p>
            <a:pPr marL="1576197" lvl="7" indent="0" algn="just">
              <a:spcBef>
                <a:spcPts val="0"/>
              </a:spcBef>
              <a:buClrTx/>
              <a:buSzPct val="80000"/>
              <a:buNone/>
            </a:pPr>
            <a:endParaRPr lang="vi-VN" sz="1100" dirty="0">
              <a:latin typeface="Corbel" pitchFamily="34" charset="0"/>
            </a:endParaRPr>
          </a:p>
          <a:p>
            <a:pPr marL="1928622" lvl="7" indent="-352425" algn="just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600" dirty="0">
                <a:latin typeface="Corbel" pitchFamily="34" charset="0"/>
              </a:rPr>
              <a:t>odgovorni urednik informativnog programa određuje urednika specijalne emisije, odnosno programa</a:t>
            </a:r>
            <a:endParaRPr lang="sr-Latn-RS" sz="2600" dirty="0">
              <a:latin typeface="Corbel" pitchFamily="34" charset="0"/>
            </a:endParaRPr>
          </a:p>
          <a:p>
            <a:pPr marL="1576197" lvl="7" indent="0" algn="just">
              <a:spcBef>
                <a:spcPts val="0"/>
              </a:spcBef>
              <a:buClrTx/>
              <a:buSzPct val="80000"/>
              <a:buNone/>
            </a:pPr>
            <a:endParaRPr lang="vi-VN" sz="1100" dirty="0">
              <a:latin typeface="Corbel" pitchFamily="34" charset="0"/>
            </a:endParaRPr>
          </a:p>
          <a:p>
            <a:pPr marL="1928622" lvl="7" indent="-352425" algn="just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600" dirty="0">
                <a:latin typeface="Corbel" pitchFamily="34" charset="0"/>
              </a:rPr>
              <a:t>urednik specijalne emisije/programa u saradnji sa glavnim organizatorom (uz pomoć izvršnog producenta i direktora produkcije) pristupa radnom procesu proizvodnje i emitovanja</a:t>
            </a:r>
            <a:endParaRPr lang="sr-Latn-RS" sz="26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Vanredne situacije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6486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6586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542925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526286" lvl="5" indent="-352425"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sr-Latn-RS" sz="2400" dirty="0">
                <a:latin typeface="Corbel" pitchFamily="34" charset="0"/>
              </a:rPr>
              <a:t>Kriterijum 2 – </a:t>
            </a:r>
            <a:r>
              <a:rPr lang="sr-Latn-RS" sz="2400" b="1" dirty="0">
                <a:solidFill>
                  <a:srgbClr val="C00000"/>
                </a:solidFill>
                <a:latin typeface="Corbel" pitchFamily="34" charset="0"/>
              </a:rPr>
              <a:t>odlučuj pa reaguj</a:t>
            </a:r>
          </a:p>
          <a:p>
            <a:pPr marL="1173861" lvl="5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800" dirty="0">
              <a:latin typeface="Corbel" pitchFamily="34" charset="0"/>
            </a:endParaRPr>
          </a:p>
          <a:p>
            <a:pPr marL="1928622" lvl="7" indent="-352425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dirty="0">
                <a:latin typeface="Corbel" pitchFamily="34" charset="0"/>
              </a:rPr>
              <a:t>direktor programa za događaj obaveštava Glavnog i odgovornog urednika, odnosno odgovornog urednika programa</a:t>
            </a:r>
            <a:endParaRPr lang="sr-Latn-RS" sz="2400" dirty="0">
              <a:latin typeface="Corbel" pitchFamily="34" charset="0"/>
            </a:endParaRPr>
          </a:p>
          <a:p>
            <a:pPr marL="1576197" lvl="7" indent="0">
              <a:spcBef>
                <a:spcPts val="0"/>
              </a:spcBef>
              <a:buSzPct val="80000"/>
              <a:buNone/>
            </a:pPr>
            <a:endParaRPr lang="vi-VN" dirty="0">
              <a:latin typeface="Corbel" pitchFamily="34" charset="0"/>
            </a:endParaRPr>
          </a:p>
          <a:p>
            <a:pPr marL="1928622" lvl="7" indent="-352425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dirty="0">
                <a:latin typeface="Corbel" pitchFamily="34" charset="0"/>
              </a:rPr>
              <a:t>odgovorni urednik određuje urednika za specijalnu emisiju i zajedno sa njim pristupa utvrđivanju uredničke koncepcije</a:t>
            </a:r>
            <a:endParaRPr lang="sr-Latn-RS" sz="2400" dirty="0">
              <a:latin typeface="Corbel" pitchFamily="34" charset="0"/>
            </a:endParaRPr>
          </a:p>
          <a:p>
            <a:pPr marL="1576197" lvl="7" indent="0">
              <a:spcBef>
                <a:spcPts val="0"/>
              </a:spcBef>
              <a:buSzPct val="80000"/>
              <a:buNone/>
            </a:pPr>
            <a:endParaRPr lang="vi-VN" dirty="0">
              <a:latin typeface="Corbel" pitchFamily="34" charset="0"/>
            </a:endParaRPr>
          </a:p>
          <a:p>
            <a:pPr marL="1928622" lvl="7" indent="-352425" algn="just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dirty="0">
                <a:latin typeface="Corbel" pitchFamily="34" charset="0"/>
              </a:rPr>
              <a:t>urednik specijalne emisije/programa u saradnji sa glavnim organizatorom (uz pomoć izvršnog producenta i direktora produkcije) pristupa radnom procesu proizvodnje i emitovanja</a:t>
            </a:r>
          </a:p>
          <a:p>
            <a:pPr marL="1928622" lvl="7" indent="-352425">
              <a:spcBef>
                <a:spcPts val="0"/>
              </a:spcBef>
              <a:buSzPct val="80000"/>
              <a:buFont typeface="Wingdings 2"/>
              <a:buChar char=""/>
            </a:pPr>
            <a:endParaRPr lang="sr-Latn-RS" sz="14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Vanredne situacije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9608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8872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542925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526286" lvl="5" indent="-352425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sz="2400" b="1" dirty="0">
                <a:latin typeface="Corbel" pitchFamily="34" charset="0"/>
              </a:rPr>
              <a:t>Kreativne pripreme</a:t>
            </a:r>
          </a:p>
          <a:p>
            <a:pPr marL="1173861" lvl="5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800" dirty="0">
              <a:latin typeface="Corbel" pitchFamily="34" charset="0"/>
            </a:endParaRPr>
          </a:p>
          <a:p>
            <a:pPr marL="1928622" lvl="7" indent="-352425" algn="just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dirty="0">
                <a:latin typeface="Corbel" pitchFamily="34" charset="0"/>
              </a:rPr>
              <a:t>unapred utvrditi „uređivačku mustru“ specijalnih emisija/vanrednog programa, a u hodu je prilagoditi u zavisnosti od događaja </a:t>
            </a:r>
            <a:endParaRPr lang="sr-Latn-RS" sz="2400" dirty="0">
              <a:latin typeface="Corbel" pitchFamily="34" charset="0"/>
            </a:endParaRPr>
          </a:p>
          <a:p>
            <a:pPr marL="1928622" lvl="7" indent="-352425">
              <a:spcBef>
                <a:spcPts val="0"/>
              </a:spcBef>
              <a:buSzPct val="80000"/>
              <a:buFont typeface="Wingdings 2"/>
              <a:buChar char=""/>
            </a:pPr>
            <a:endParaRPr lang="sr-Latn-RS" dirty="0">
              <a:latin typeface="Corbel" pitchFamily="34" charset="0"/>
            </a:endParaRPr>
          </a:p>
          <a:p>
            <a:pPr marL="1928622" lvl="7" indent="-352425" algn="just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dirty="0">
                <a:latin typeface="Corbel" pitchFamily="34" charset="0"/>
              </a:rPr>
              <a:t>unapred utvrditi „univerzalni“ džingl, špicu, grafiku na različite teme specijalnih emisija/vanrednih programa (vremenska nepogoda katastrofalnih razmera, zemljotres, erupcija vulkana, državni udar, građanski sukobi, međudržavni sukob, atentat, teroristički napad ….)  a u hodu ih prilagoditi u zavisnosti od događaja</a:t>
            </a:r>
            <a:endParaRPr lang="sr-Latn-RS" sz="2400" dirty="0">
              <a:latin typeface="Corbel" pitchFamily="34" charset="0"/>
            </a:endParaRPr>
          </a:p>
          <a:p>
            <a:pPr marL="1928622" lvl="7" indent="-352425">
              <a:spcBef>
                <a:spcPts val="0"/>
              </a:spcBef>
              <a:buSzPct val="80000"/>
              <a:buFont typeface="Wingdings 2"/>
              <a:buChar char=""/>
            </a:pPr>
            <a:endParaRPr lang="sr-Latn-RS" dirty="0">
              <a:latin typeface="Corbel" pitchFamily="34" charset="0"/>
            </a:endParaRPr>
          </a:p>
          <a:p>
            <a:pPr marL="1928622" lvl="7" indent="-352425">
              <a:spcBef>
                <a:spcPts val="0"/>
              </a:spcBef>
              <a:buSzPct val="80000"/>
              <a:buFont typeface="Wingdings 2"/>
              <a:buChar char=""/>
            </a:pPr>
            <a:endParaRPr lang="sr-Latn-RS" sz="14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52400" y="76200"/>
            <a:ext cx="99060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Vanredne situacije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9359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5877</TotalTime>
  <Words>554</Words>
  <Application>Microsoft Office PowerPoint</Application>
  <PresentationFormat>Widescreen</PresentationFormat>
  <Paragraphs>216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Calibri</vt:lpstr>
      <vt:lpstr>Corbel</vt:lpstr>
      <vt:lpstr>Wingdings</vt:lpstr>
      <vt:lpstr>Wingdings 2</vt:lpstr>
      <vt:lpstr>Wingdings 3</vt:lpstr>
      <vt:lpstr>Module</vt:lpstr>
      <vt:lpstr>STANDARDIZACIJA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VESTI</dc:title>
  <dc:creator>Pixi</dc:creator>
  <cp:lastModifiedBy>Predrag Kajganić</cp:lastModifiedBy>
  <cp:revision>1610</cp:revision>
  <dcterms:created xsi:type="dcterms:W3CDTF">2006-08-16T00:00:00Z</dcterms:created>
  <dcterms:modified xsi:type="dcterms:W3CDTF">2025-08-08T14:19:35Z</dcterms:modified>
</cp:coreProperties>
</file>